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9" r:id="rId18"/>
    <p:sldId id="300" r:id="rId19"/>
    <p:sldId id="30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4E5F6C0-F3DC-4526-9BE8-B99BEB39847D}" type="datetimeFigureOut">
              <a:rPr lang="en-CA" smtClean="0"/>
              <a:pPr/>
              <a:t>27/12/2013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62D5C40-E4E3-4067-8D54-74F6A11F5591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3886200"/>
            <a:ext cx="7033592" cy="990600"/>
          </a:xfrm>
        </p:spPr>
        <p:txBody>
          <a:bodyPr>
            <a:normAutofit/>
          </a:bodyPr>
          <a:lstStyle/>
          <a:p>
            <a:r>
              <a:rPr lang="en-CA" dirty="0" smtClean="0"/>
              <a:t>Human Biology: Digestive System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5124450"/>
            <a:ext cx="7033592" cy="533400"/>
          </a:xfrm>
        </p:spPr>
        <p:txBody>
          <a:bodyPr>
            <a:normAutofit/>
          </a:bodyPr>
          <a:lstStyle/>
          <a:p>
            <a:r>
              <a:rPr lang="en-CA" dirty="0" smtClean="0"/>
              <a:t>Lesson 2: Chemical Digestion and Absorption</a:t>
            </a:r>
            <a:endParaRPr lang="en-CA" dirty="0"/>
          </a:p>
        </p:txBody>
      </p:sp>
      <p:pic>
        <p:nvPicPr>
          <p:cNvPr id="4" name="Picture 3" descr="human-digestive-tract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915816" y="548680"/>
            <a:ext cx="338437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43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Emulsification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9144000" cy="4937760"/>
          </a:xfrm>
        </p:spPr>
        <p:txBody>
          <a:bodyPr/>
          <a:lstStyle/>
          <a:p>
            <a:r>
              <a:rPr lang="en-CA" dirty="0" smtClean="0"/>
              <a:t>Emulsifiers (such as bile) can cause fats to mix with </a:t>
            </a:r>
            <a:r>
              <a:rPr lang="en-CA" b="1" dirty="0" smtClean="0"/>
              <a:t>water</a:t>
            </a:r>
          </a:p>
          <a:p>
            <a:r>
              <a:rPr lang="en-CA" dirty="0" smtClean="0"/>
              <a:t>They contain molecules with a </a:t>
            </a:r>
            <a:r>
              <a:rPr lang="en-CA" b="1" dirty="0" smtClean="0"/>
              <a:t>nonpolar</a:t>
            </a:r>
            <a:r>
              <a:rPr lang="en-CA" dirty="0" smtClean="0"/>
              <a:t> and a </a:t>
            </a:r>
            <a:r>
              <a:rPr lang="en-CA" b="1" dirty="0" smtClean="0"/>
              <a:t>polar</a:t>
            </a:r>
            <a:r>
              <a:rPr lang="en-CA" dirty="0" smtClean="0"/>
              <a:t> end</a:t>
            </a:r>
          </a:p>
          <a:p>
            <a:r>
              <a:rPr lang="en-CA" dirty="0" smtClean="0"/>
              <a:t>The molecules position themselves in the fat droplet so that their nonpolar ends point inward into the droplet, and the polar ends point outward</a:t>
            </a:r>
          </a:p>
          <a:p>
            <a:r>
              <a:rPr lang="en-CA" dirty="0" smtClean="0"/>
              <a:t>Now the droplets can disperse in water</a:t>
            </a:r>
            <a:endParaRPr lang="en-CA" dirty="0"/>
          </a:p>
        </p:txBody>
      </p:sp>
      <p:pic>
        <p:nvPicPr>
          <p:cNvPr id="4" name="Picture 4" descr="P034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0"/>
            <a:ext cx="6023093" cy="266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178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Digestive actions of Gastric, Pancreatic, and Intestinal Juices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Pancreatic Juice</a:t>
            </a:r>
            <a:r>
              <a:rPr lang="en-CA" dirty="0" smtClean="0"/>
              <a:t>: pancreatic amylase, trypsin, lipase, and sodium bicarbonate</a:t>
            </a:r>
          </a:p>
          <a:p>
            <a:pPr lvl="1"/>
            <a:r>
              <a:rPr lang="en-CA" dirty="0" smtClean="0"/>
              <a:t>Formed in the pancreas</a:t>
            </a:r>
          </a:p>
          <a:p>
            <a:pPr lvl="1"/>
            <a:r>
              <a:rPr lang="en-CA" dirty="0" smtClean="0"/>
              <a:t>Secreted into the duodenum via the </a:t>
            </a:r>
            <a:r>
              <a:rPr lang="en-CA" b="1" dirty="0" smtClean="0"/>
              <a:t>pancreatic duct</a:t>
            </a:r>
          </a:p>
          <a:p>
            <a:r>
              <a:rPr lang="en-CA" b="1" i="1" dirty="0" smtClean="0">
                <a:solidFill>
                  <a:srgbClr val="00B050"/>
                </a:solidFill>
              </a:rPr>
              <a:t>Gastric juice</a:t>
            </a:r>
            <a:r>
              <a:rPr lang="en-CA" dirty="0" smtClean="0"/>
              <a:t>: hydrochloric </a:t>
            </a:r>
            <a:r>
              <a:rPr lang="en-CA" dirty="0" smtClean="0"/>
              <a:t>acid, enzymes</a:t>
            </a:r>
            <a:endParaRPr lang="en-CA" dirty="0" smtClean="0"/>
          </a:p>
          <a:p>
            <a:pPr lvl="1"/>
            <a:r>
              <a:rPr lang="en-CA" dirty="0" smtClean="0"/>
              <a:t>Formed in the </a:t>
            </a:r>
            <a:r>
              <a:rPr lang="en-CA" b="1" dirty="0" smtClean="0"/>
              <a:t>stomach</a:t>
            </a:r>
          </a:p>
          <a:p>
            <a:pPr lvl="1"/>
            <a:r>
              <a:rPr lang="en-CA" dirty="0" smtClean="0"/>
              <a:t> </a:t>
            </a:r>
            <a:r>
              <a:rPr lang="en-CA" dirty="0" err="1" smtClean="0"/>
              <a:t>HCl</a:t>
            </a:r>
            <a:r>
              <a:rPr lang="en-CA" dirty="0" smtClean="0"/>
              <a:t> changes pepsinogen into pepsin for digestion of protein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395536" y="4712033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</a:rPr>
              <a:t>HCl</a:t>
            </a:r>
            <a:r>
              <a:rPr lang="en-US" sz="2800" dirty="0" smtClean="0">
                <a:solidFill>
                  <a:srgbClr val="000000"/>
                </a:solidFill>
              </a:rPr>
              <a:t> (hydrochloric acid) + pepsinogen ----&gt; Pepsin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31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Digestive actions of Gastric, Pancreatic, and Intestinal Juices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Intestinal Juice</a:t>
            </a:r>
            <a:r>
              <a:rPr lang="en-CA" dirty="0" smtClean="0"/>
              <a:t>: maltase, peptidase</a:t>
            </a:r>
          </a:p>
          <a:p>
            <a:pPr lvl="1"/>
            <a:r>
              <a:rPr lang="en-CA" dirty="0" smtClean="0"/>
              <a:t>Formed in the small intestine</a:t>
            </a:r>
          </a:p>
          <a:p>
            <a:pPr lvl="1"/>
            <a:r>
              <a:rPr lang="en-CA" dirty="0" smtClean="0"/>
              <a:t>Maltase breaks down maltose, peptidase breaks down peptides</a:t>
            </a:r>
          </a:p>
          <a:p>
            <a:r>
              <a:rPr lang="en-CA" b="1" i="1" dirty="0" smtClean="0">
                <a:solidFill>
                  <a:srgbClr val="00B050"/>
                </a:solidFill>
              </a:rPr>
              <a:t>Nuclease</a:t>
            </a:r>
            <a:r>
              <a:rPr lang="en-CA" dirty="0" smtClean="0"/>
              <a:t>:</a:t>
            </a:r>
          </a:p>
          <a:p>
            <a:pPr lvl="1"/>
            <a:r>
              <a:rPr lang="en-CA" dirty="0" smtClean="0"/>
              <a:t>Formed in the </a:t>
            </a:r>
            <a:r>
              <a:rPr lang="en-CA" b="1" dirty="0" smtClean="0"/>
              <a:t>small intestine, Pancreas</a:t>
            </a:r>
          </a:p>
          <a:p>
            <a:pPr lvl="1"/>
            <a:r>
              <a:rPr lang="en-CA" dirty="0" smtClean="0"/>
              <a:t>Nuclease breaks down </a:t>
            </a:r>
            <a:r>
              <a:rPr lang="en-CA" b="1" dirty="0" smtClean="0"/>
              <a:t>RNA</a:t>
            </a:r>
            <a:r>
              <a:rPr lang="en-CA" dirty="0" smtClean="0"/>
              <a:t> and </a:t>
            </a:r>
            <a:r>
              <a:rPr lang="en-CA" b="1" dirty="0" smtClean="0"/>
              <a:t>DNA</a:t>
            </a:r>
            <a:r>
              <a:rPr lang="en-CA" dirty="0" smtClean="0"/>
              <a:t> into nucleotides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56726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tomachcontr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3698726"/>
            <a:ext cx="38576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Control of Gastric (stomach) Secretions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following occurs especially after eating a </a:t>
            </a:r>
            <a:r>
              <a:rPr lang="en-CA" b="1" dirty="0" smtClean="0"/>
              <a:t>protein-rich</a:t>
            </a:r>
            <a:r>
              <a:rPr lang="en-CA" dirty="0" smtClean="0"/>
              <a:t> meal</a:t>
            </a:r>
          </a:p>
          <a:p>
            <a:r>
              <a:rPr lang="en-CA" b="1" i="1" dirty="0" smtClean="0">
                <a:solidFill>
                  <a:srgbClr val="00B050"/>
                </a:solidFill>
              </a:rPr>
              <a:t>Gastrin</a:t>
            </a:r>
            <a:r>
              <a:rPr lang="en-CA" dirty="0" smtClean="0"/>
              <a:t>: a </a:t>
            </a:r>
            <a:r>
              <a:rPr lang="en-CA" b="1" dirty="0" smtClean="0"/>
              <a:t>hormone</a:t>
            </a:r>
            <a:r>
              <a:rPr lang="en-CA" dirty="0" smtClean="0"/>
              <a:t> produced in the lower part of the </a:t>
            </a:r>
            <a:r>
              <a:rPr lang="en-CA" b="1" dirty="0" smtClean="0"/>
              <a:t>stomach</a:t>
            </a:r>
          </a:p>
          <a:p>
            <a:r>
              <a:rPr lang="en-CA" dirty="0" smtClean="0"/>
              <a:t>Gastrin enters the bloodstream and later stimulates gastric glands in the upper part of the stomach to produce pepsinogen and </a:t>
            </a:r>
            <a:r>
              <a:rPr lang="en-CA" dirty="0" err="1" smtClean="0"/>
              <a:t>HCl</a:t>
            </a:r>
            <a:endParaRPr lang="en-CA" dirty="0" smtClean="0"/>
          </a:p>
          <a:p>
            <a:r>
              <a:rPr lang="en-CA" dirty="0" smtClean="0"/>
              <a:t>Pepsinogen and </a:t>
            </a:r>
            <a:r>
              <a:rPr lang="en-CA" dirty="0" err="1" smtClean="0"/>
              <a:t>HCl</a:t>
            </a:r>
            <a:r>
              <a:rPr lang="en-CA" dirty="0" smtClean="0"/>
              <a:t> react with each other to produce </a:t>
            </a:r>
            <a:r>
              <a:rPr lang="en-CA" b="1" dirty="0" smtClean="0"/>
              <a:t>pepsin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xmlns="" val="258036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Control of Gastric (stomach) Secretions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err="1" smtClean="0"/>
              <a:t>HCl</a:t>
            </a:r>
            <a:r>
              <a:rPr lang="en-CA" dirty="0" smtClean="0"/>
              <a:t> can burn the lining of the stomach, so </a:t>
            </a:r>
            <a:r>
              <a:rPr lang="en-CA" b="1" dirty="0" smtClean="0"/>
              <a:t>mucous</a:t>
            </a:r>
            <a:r>
              <a:rPr lang="en-CA" dirty="0" smtClean="0"/>
              <a:t> is produced to protect the stomach </a:t>
            </a:r>
            <a:r>
              <a:rPr lang="en-CA" b="1" dirty="0" smtClean="0"/>
              <a:t>lining</a:t>
            </a:r>
          </a:p>
          <a:p>
            <a:r>
              <a:rPr lang="en-CA" dirty="0" smtClean="0"/>
              <a:t>If a portion of the stomach does get burned, it is called an </a:t>
            </a:r>
            <a:r>
              <a:rPr lang="en-CA" b="1" dirty="0" smtClean="0"/>
              <a:t>ulcer</a:t>
            </a:r>
            <a:endParaRPr lang="en-C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3352800"/>
            <a:ext cx="3810000" cy="3048000"/>
          </a:xfrm>
          <a:prstGeom prst="rect">
            <a:avLst/>
          </a:prstGeom>
        </p:spPr>
      </p:pic>
      <p:pic>
        <p:nvPicPr>
          <p:cNvPr id="5" name="Picture 7" descr="stomachul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15000" y="2971800"/>
            <a:ext cx="2293803" cy="34563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519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Control of Intestinal Secretions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</a:t>
            </a:r>
            <a:r>
              <a:rPr lang="en-CA" b="1" dirty="0" smtClean="0"/>
              <a:t>duodenal wall </a:t>
            </a:r>
            <a:r>
              <a:rPr lang="en-CA" dirty="0" smtClean="0"/>
              <a:t>produces hormones, the most important of which are </a:t>
            </a:r>
            <a:r>
              <a:rPr lang="en-CA" b="1" i="1" dirty="0" smtClean="0">
                <a:solidFill>
                  <a:srgbClr val="00B050"/>
                </a:solidFill>
              </a:rPr>
              <a:t>secretin</a:t>
            </a:r>
            <a:r>
              <a:rPr lang="en-CA" dirty="0" smtClean="0"/>
              <a:t> and </a:t>
            </a:r>
            <a:r>
              <a:rPr lang="en-CA" b="1" i="1" dirty="0" smtClean="0">
                <a:solidFill>
                  <a:srgbClr val="00B050"/>
                </a:solidFill>
              </a:rPr>
              <a:t>cholecystokinin (CCK)</a:t>
            </a:r>
            <a:r>
              <a:rPr lang="en-CA" dirty="0" smtClean="0"/>
              <a:t>, in response to the presence of </a:t>
            </a:r>
            <a:r>
              <a:rPr lang="en-CA" b="1" dirty="0" smtClean="0"/>
              <a:t>acid </a:t>
            </a:r>
            <a:r>
              <a:rPr lang="en-CA" b="1" dirty="0" err="1" smtClean="0"/>
              <a:t>chyme</a:t>
            </a:r>
            <a:endParaRPr lang="en-CA" b="1" dirty="0" smtClean="0"/>
          </a:p>
          <a:p>
            <a:pPr lvl="1"/>
            <a:r>
              <a:rPr lang="en-CA" dirty="0" smtClean="0"/>
              <a:t>Secretin stimulates the release of pancreatic juice from the pancreas</a:t>
            </a:r>
          </a:p>
          <a:p>
            <a:pPr lvl="1"/>
            <a:r>
              <a:rPr lang="en-CA" dirty="0" smtClean="0"/>
              <a:t>CCK stimulates the release of bile from the gall bladder</a:t>
            </a:r>
            <a:endParaRPr lang="en-CA" dirty="0"/>
          </a:p>
        </p:txBody>
      </p:sp>
      <p:pic>
        <p:nvPicPr>
          <p:cNvPr id="4" name="Picture 4" descr="intestinecontr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59832" y="4075081"/>
            <a:ext cx="2918244" cy="2780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61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Control of Intestinal Secretions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834880" cy="4937760"/>
          </a:xfrm>
        </p:spPr>
        <p:txBody>
          <a:bodyPr/>
          <a:lstStyle/>
          <a:p>
            <a:r>
              <a:rPr lang="en-CA" dirty="0" smtClean="0"/>
              <a:t>Acid, especially </a:t>
            </a:r>
            <a:r>
              <a:rPr lang="en-CA" dirty="0" err="1" smtClean="0"/>
              <a:t>HCl</a:t>
            </a:r>
            <a:r>
              <a:rPr lang="en-CA" dirty="0" smtClean="0"/>
              <a:t>, stimulates the release of </a:t>
            </a:r>
            <a:r>
              <a:rPr lang="en-CA" b="1" dirty="0" smtClean="0"/>
              <a:t>secretin</a:t>
            </a:r>
            <a:r>
              <a:rPr lang="en-CA" dirty="0" smtClean="0"/>
              <a:t>, while partially digested protein and fat stimulate the release of </a:t>
            </a:r>
            <a:r>
              <a:rPr lang="en-CA" b="1" dirty="0" smtClean="0"/>
              <a:t>CCK</a:t>
            </a:r>
          </a:p>
          <a:p>
            <a:r>
              <a:rPr lang="en-CA" dirty="0" smtClean="0"/>
              <a:t>These hormones then enter the bloodstream</a:t>
            </a:r>
            <a:endParaRPr lang="en-CA" dirty="0"/>
          </a:p>
        </p:txBody>
      </p:sp>
      <p:pic>
        <p:nvPicPr>
          <p:cNvPr id="4" name="Picture 4" descr="Hormonal Control of Digestive Gland Secre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31147" y="1179596"/>
            <a:ext cx="4012140" cy="5661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766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Role of Insulin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Insulin</a:t>
            </a:r>
            <a:r>
              <a:rPr lang="en-CA" dirty="0" smtClean="0"/>
              <a:t>: A hormone produced by the </a:t>
            </a:r>
            <a:r>
              <a:rPr lang="en-CA" b="1" dirty="0" smtClean="0"/>
              <a:t>pancreas</a:t>
            </a:r>
          </a:p>
          <a:p>
            <a:pPr lvl="1"/>
            <a:r>
              <a:rPr lang="en-CA" dirty="0" smtClean="0"/>
              <a:t>Secreted when blood sugar concentration is </a:t>
            </a:r>
            <a:r>
              <a:rPr lang="en-CA" b="1" dirty="0" smtClean="0"/>
              <a:t>high</a:t>
            </a:r>
          </a:p>
          <a:p>
            <a:pPr lvl="1"/>
            <a:r>
              <a:rPr lang="en-CA" dirty="0" smtClean="0"/>
              <a:t>Causes liver and muscles to take up and store excess glucose as </a:t>
            </a:r>
            <a:r>
              <a:rPr lang="en-CA" b="1" dirty="0" smtClean="0"/>
              <a:t>glycogen</a:t>
            </a:r>
          </a:p>
          <a:p>
            <a:pPr lvl="1"/>
            <a:r>
              <a:rPr lang="en-CA" dirty="0" smtClean="0"/>
              <a:t>Also promotes synthesis of protein and fats</a:t>
            </a:r>
          </a:p>
          <a:p>
            <a:r>
              <a:rPr lang="en-CA" dirty="0" smtClean="0"/>
              <a:t>As a result, </a:t>
            </a:r>
            <a:r>
              <a:rPr lang="en-CA" i="1" dirty="0" smtClean="0"/>
              <a:t>insulin lowers blood sugar level</a:t>
            </a:r>
            <a:endParaRPr lang="en-CA" i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1888331" y="3933056"/>
            <a:ext cx="5511800" cy="2455863"/>
            <a:chOff x="1888331" y="3933056"/>
            <a:chExt cx="5511800" cy="2455863"/>
          </a:xfrm>
        </p:grpSpPr>
        <p:grpSp>
          <p:nvGrpSpPr>
            <p:cNvPr id="4" name="Group 3"/>
            <p:cNvGrpSpPr/>
            <p:nvPr/>
          </p:nvGrpSpPr>
          <p:grpSpPr>
            <a:xfrm>
              <a:off x="1888331" y="3933056"/>
              <a:ext cx="5511800" cy="2455863"/>
              <a:chOff x="1692275" y="476250"/>
              <a:chExt cx="5511800" cy="2455863"/>
            </a:xfrm>
          </p:grpSpPr>
          <p:sp>
            <p:nvSpPr>
              <p:cNvPr id="5" name="Line 8"/>
              <p:cNvSpPr>
                <a:spLocks noChangeShapeType="1"/>
              </p:cNvSpPr>
              <p:nvPr/>
            </p:nvSpPr>
            <p:spPr bwMode="auto">
              <a:xfrm>
                <a:off x="2843213" y="908050"/>
                <a:ext cx="342900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6" name="Line 7"/>
              <p:cNvSpPr>
                <a:spLocks noChangeShapeType="1"/>
              </p:cNvSpPr>
              <p:nvPr/>
            </p:nvSpPr>
            <p:spPr bwMode="auto">
              <a:xfrm>
                <a:off x="6300788" y="908050"/>
                <a:ext cx="0" cy="457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 flipV="1">
                <a:off x="2843213" y="908050"/>
                <a:ext cx="0" cy="3429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A"/>
              </a:p>
            </p:txBody>
          </p:sp>
          <p:sp>
            <p:nvSpPr>
              <p:cNvPr id="8" name="Rectangle 13"/>
              <p:cNvSpPr>
                <a:spLocks noChangeArrowheads="1"/>
              </p:cNvSpPr>
              <p:nvPr/>
            </p:nvSpPr>
            <p:spPr bwMode="auto">
              <a:xfrm>
                <a:off x="5076825" y="1557338"/>
                <a:ext cx="21272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Low Blood Sugar </a:t>
                </a:r>
              </a:p>
            </p:txBody>
          </p:sp>
          <p:sp>
            <p:nvSpPr>
              <p:cNvPr id="9" name="Rectangle 14"/>
              <p:cNvSpPr>
                <a:spLocks noChangeArrowheads="1"/>
              </p:cNvSpPr>
              <p:nvPr/>
            </p:nvSpPr>
            <p:spPr bwMode="auto">
              <a:xfrm>
                <a:off x="1692275" y="1484313"/>
                <a:ext cx="21780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High Blood Sugar</a:t>
                </a:r>
                <a:r>
                  <a:rPr lang="en-US" dirty="0"/>
                  <a:t> </a:t>
                </a:r>
              </a:p>
            </p:txBody>
          </p:sp>
          <p:sp>
            <p:nvSpPr>
              <p:cNvPr id="10" name="Rectangle 15"/>
              <p:cNvSpPr>
                <a:spLocks noChangeArrowheads="1"/>
              </p:cNvSpPr>
              <p:nvPr/>
            </p:nvSpPr>
            <p:spPr bwMode="auto">
              <a:xfrm>
                <a:off x="3924300" y="476250"/>
                <a:ext cx="1162050" cy="366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INSULIN</a:t>
                </a:r>
                <a:r>
                  <a:rPr lang="en-US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 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2916238" y="2133600"/>
                <a:ext cx="3455987" cy="798513"/>
                <a:chOff x="2916238" y="2133600"/>
                <a:chExt cx="3455987" cy="798513"/>
              </a:xfrm>
            </p:grpSpPr>
            <p:sp>
              <p:nvSpPr>
                <p:cNvPr id="12" name="Line 4"/>
                <p:cNvSpPr>
                  <a:spLocks noChangeShapeType="1"/>
                </p:cNvSpPr>
                <p:nvPr/>
              </p:nvSpPr>
              <p:spPr bwMode="auto">
                <a:xfrm>
                  <a:off x="6372225" y="2133600"/>
                  <a:ext cx="0" cy="34290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CA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916238" y="2492375"/>
                  <a:ext cx="3455987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CA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779838" y="2565400"/>
                  <a:ext cx="1581150" cy="3667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r>
                    <a:rPr lang="en-US" b="1" dirty="0">
                      <a:solidFill>
                        <a:srgbClr val="FF3300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</a:rPr>
                    <a:t>GLUCAGON </a:t>
                  </a:r>
                </a:p>
              </p:txBody>
            </p:sp>
          </p:grpSp>
        </p:grpSp>
        <p:sp>
          <p:nvSpPr>
            <p:cNvPr id="15" name="Line 5"/>
            <p:cNvSpPr>
              <a:spLocks noChangeShapeType="1"/>
            </p:cNvSpPr>
            <p:nvPr/>
          </p:nvSpPr>
          <p:spPr bwMode="auto">
            <a:xfrm flipV="1">
              <a:off x="3112294" y="5476106"/>
              <a:ext cx="0" cy="4572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xmlns="" val="88917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Role of Glucagon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Glucagon</a:t>
            </a:r>
            <a:r>
              <a:rPr lang="en-CA" dirty="0" smtClean="0"/>
              <a:t>: Another pancreatic hormone</a:t>
            </a:r>
          </a:p>
          <a:p>
            <a:pPr lvl="1"/>
            <a:r>
              <a:rPr lang="en-CA" dirty="0" smtClean="0"/>
              <a:t>Secreted when blood sugar concentration is </a:t>
            </a:r>
            <a:r>
              <a:rPr lang="en-CA" b="1" dirty="0" smtClean="0"/>
              <a:t>low</a:t>
            </a:r>
          </a:p>
          <a:p>
            <a:pPr lvl="1"/>
            <a:r>
              <a:rPr lang="en-CA" dirty="0" smtClean="0"/>
              <a:t>Causes liver and muscles to break down glycogen into </a:t>
            </a:r>
            <a:r>
              <a:rPr lang="en-CA" b="1" dirty="0" smtClean="0"/>
              <a:t>glucose</a:t>
            </a:r>
          </a:p>
          <a:p>
            <a:pPr lvl="1"/>
            <a:r>
              <a:rPr lang="en-CA" dirty="0" smtClean="0"/>
              <a:t>Stops protein and fat synthesis</a:t>
            </a:r>
          </a:p>
          <a:p>
            <a:r>
              <a:rPr lang="en-CA" dirty="0" smtClean="0"/>
              <a:t>As a result, </a:t>
            </a:r>
            <a:r>
              <a:rPr lang="en-CA" i="1" dirty="0" smtClean="0"/>
              <a:t>glucagon raises blood sugar level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xmlns="" val="111475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Pancreas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Pancreas is called both an </a:t>
            </a:r>
            <a:r>
              <a:rPr lang="en-CA" b="1" dirty="0" smtClean="0"/>
              <a:t>Exocrine</a:t>
            </a:r>
            <a:r>
              <a:rPr lang="en-CA" dirty="0" smtClean="0"/>
              <a:t> and an </a:t>
            </a:r>
            <a:r>
              <a:rPr lang="en-CA" b="1" dirty="0" smtClean="0"/>
              <a:t>Endocrine</a:t>
            </a:r>
            <a:r>
              <a:rPr lang="en-CA" dirty="0" smtClean="0"/>
              <a:t> organ</a:t>
            </a:r>
          </a:p>
          <a:p>
            <a:pPr lvl="1"/>
            <a:r>
              <a:rPr lang="en-CA" dirty="0" smtClean="0"/>
              <a:t>Exocrine: produces some </a:t>
            </a:r>
            <a:r>
              <a:rPr lang="en-CA" b="1" dirty="0" smtClean="0"/>
              <a:t>enzymatic</a:t>
            </a:r>
            <a:r>
              <a:rPr lang="en-CA" dirty="0" smtClean="0"/>
              <a:t> substances</a:t>
            </a:r>
          </a:p>
          <a:p>
            <a:pPr lvl="1"/>
            <a:r>
              <a:rPr lang="en-CA" dirty="0" smtClean="0"/>
              <a:t>Endocrine: produces </a:t>
            </a:r>
            <a:r>
              <a:rPr lang="en-CA" b="1" dirty="0" smtClean="0"/>
              <a:t>hormones</a:t>
            </a:r>
          </a:p>
          <a:p>
            <a:pPr lvl="1"/>
            <a:endParaRPr lang="en-C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068638"/>
            <a:ext cx="4168775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108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Today’s Objectives</a:t>
            </a:r>
            <a:endParaRPr lang="en-CA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sz="2800" dirty="0" smtClean="0"/>
              <a:t>Analyse the functional inter-relationships of the structures of the digestive system, including:</a:t>
            </a:r>
          </a:p>
          <a:p>
            <a:pPr lvl="1"/>
            <a:r>
              <a:rPr lang="en-CA" sz="2400" dirty="0" smtClean="0"/>
              <a:t>Identify the pancreas as the source gland for insulin, and describe the function of insulin in maintaining blood sugar levels</a:t>
            </a:r>
          </a:p>
          <a:p>
            <a:pPr lvl="1"/>
            <a:r>
              <a:rPr lang="en-CA" sz="2400" dirty="0" smtClean="0"/>
              <a:t>Explain the role of bile in the emulsification of fats</a:t>
            </a:r>
          </a:p>
          <a:p>
            <a:pPr lvl="1"/>
            <a:r>
              <a:rPr lang="en-CA" sz="2400" dirty="0" smtClean="0"/>
              <a:t>Describe the functions of anaerobic bacteria in the colon</a:t>
            </a:r>
          </a:p>
          <a:p>
            <a:pPr lvl="1"/>
            <a:r>
              <a:rPr lang="en-CA" sz="2400" dirty="0" smtClean="0"/>
              <a:t>Describe how the small intestine is specialized for chemical and physical digestion and absorption</a:t>
            </a:r>
          </a:p>
          <a:p>
            <a:pPr lvl="1"/>
            <a:r>
              <a:rPr lang="en-CA" sz="2400" dirty="0" smtClean="0"/>
              <a:t>Describe the structure of the villus, including microvilli, and explain the functions of the capillaries and lacteals within it</a:t>
            </a:r>
          </a:p>
          <a:p>
            <a:pPr marL="27432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81841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Today’s Objectives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/>
              <a:t>Describe the components, pH, and digestive actions of salivary, gastric, pancreatic, and intestinal juices, including:</a:t>
            </a:r>
          </a:p>
          <a:p>
            <a:pPr lvl="1"/>
            <a:r>
              <a:rPr lang="en-CA" dirty="0" smtClean="0"/>
              <a:t>Relate the following digestive enzymes to their glandular sources and describe the digestive reactions they promote: salivary amylase, pancreatic amylase, proteases (pepsin, pepsinogen, trypsin), lipase, peptidase, maltase, nuclease</a:t>
            </a:r>
          </a:p>
          <a:p>
            <a:pPr lvl="1"/>
            <a:r>
              <a:rPr lang="en-CA" dirty="0" smtClean="0"/>
              <a:t>Describe the role of water as a component of digestive juices</a:t>
            </a:r>
          </a:p>
          <a:p>
            <a:pPr lvl="1"/>
            <a:r>
              <a:rPr lang="en-CA" dirty="0" smtClean="0"/>
              <a:t>Describe the role of sodium bicarbonate in pancreatic juice</a:t>
            </a:r>
          </a:p>
          <a:p>
            <a:pPr lvl="1"/>
            <a:r>
              <a:rPr lang="en-CA" dirty="0" smtClean="0"/>
              <a:t>Describe the role of hydrochloric acid in gastric juice</a:t>
            </a:r>
          </a:p>
          <a:p>
            <a:pPr lvl="1"/>
            <a:r>
              <a:rPr lang="en-CA" dirty="0" smtClean="0"/>
              <a:t>Describe the role of mucus in gastric juice</a:t>
            </a:r>
          </a:p>
          <a:p>
            <a:pPr lvl="1"/>
            <a:r>
              <a:rPr lang="en-CA" dirty="0" smtClean="0"/>
              <a:t>Describe the importance of the pH level of various regions of the digestive tract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5529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Last day we learned the major structures of the digestive tract, and the difference between </a:t>
            </a:r>
            <a:r>
              <a:rPr lang="en-CA" b="1" dirty="0" smtClean="0"/>
              <a:t>chemical</a:t>
            </a:r>
            <a:r>
              <a:rPr lang="en-CA" dirty="0" smtClean="0"/>
              <a:t> and </a:t>
            </a:r>
            <a:r>
              <a:rPr lang="en-CA" b="1" dirty="0" smtClean="0"/>
              <a:t>physical</a:t>
            </a:r>
            <a:r>
              <a:rPr lang="en-CA" dirty="0" smtClean="0"/>
              <a:t> digestion</a:t>
            </a:r>
          </a:p>
          <a:p>
            <a:r>
              <a:rPr lang="en-CA" dirty="0" smtClean="0"/>
              <a:t>Chemical digestion occurs when special digestive </a:t>
            </a:r>
            <a:r>
              <a:rPr lang="en-CA" b="1" dirty="0" smtClean="0"/>
              <a:t>enzymes</a:t>
            </a:r>
            <a:r>
              <a:rPr lang="en-CA" dirty="0" smtClean="0"/>
              <a:t> are used to break down the molecules in food</a:t>
            </a:r>
          </a:p>
          <a:p>
            <a:r>
              <a:rPr lang="en-CA" dirty="0" smtClean="0"/>
              <a:t>Chemical digestion of </a:t>
            </a:r>
            <a:r>
              <a:rPr lang="en-CA" b="1" dirty="0" smtClean="0"/>
              <a:t>carbohydrates</a:t>
            </a:r>
            <a:r>
              <a:rPr lang="en-CA" dirty="0" smtClean="0"/>
              <a:t> begins in the mouth</a:t>
            </a:r>
          </a:p>
          <a:p>
            <a:r>
              <a:rPr lang="en-CA" dirty="0" smtClean="0"/>
              <a:t>Chemical digestion of </a:t>
            </a:r>
            <a:r>
              <a:rPr lang="en-CA" b="1" dirty="0" smtClean="0"/>
              <a:t>proteins</a:t>
            </a:r>
            <a:r>
              <a:rPr lang="en-CA" dirty="0" smtClean="0"/>
              <a:t> begins in the stomach</a:t>
            </a:r>
          </a:p>
          <a:p>
            <a:r>
              <a:rPr lang="en-CA" dirty="0" smtClean="0"/>
              <a:t>Chemical digestion of </a:t>
            </a:r>
            <a:r>
              <a:rPr lang="en-CA" b="1" dirty="0" smtClean="0"/>
              <a:t>fats</a:t>
            </a:r>
            <a:r>
              <a:rPr lang="en-CA" dirty="0" smtClean="0"/>
              <a:t> begins in the duodenum (small intestine)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23450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5892" y="116632"/>
            <a:ext cx="25876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Chemical Digestion: Carbs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219200"/>
            <a:ext cx="8712968" cy="4937760"/>
          </a:xfrm>
        </p:spPr>
        <p:txBody>
          <a:bodyPr/>
          <a:lstStyle/>
          <a:p>
            <a:r>
              <a:rPr lang="en-CA" dirty="0" smtClean="0"/>
              <a:t>Digestion occurs as a result of </a:t>
            </a:r>
            <a:r>
              <a:rPr lang="en-CA" b="1" dirty="0" smtClean="0"/>
              <a:t>hydrolysis</a:t>
            </a:r>
          </a:p>
          <a:p>
            <a:r>
              <a:rPr lang="en-CA" b="1" i="1" dirty="0" smtClean="0">
                <a:solidFill>
                  <a:srgbClr val="00B050"/>
                </a:solidFill>
              </a:rPr>
              <a:t>Salivary Amylase</a:t>
            </a:r>
            <a:r>
              <a:rPr lang="en-CA" dirty="0" smtClean="0">
                <a:solidFill>
                  <a:schemeClr val="tx1"/>
                </a:solidFill>
              </a:rPr>
              <a:t>: Enzymes in </a:t>
            </a:r>
            <a:r>
              <a:rPr lang="en-CA" b="1" dirty="0" smtClean="0">
                <a:solidFill>
                  <a:schemeClr val="tx1"/>
                </a:solidFill>
              </a:rPr>
              <a:t>saliva</a:t>
            </a:r>
          </a:p>
          <a:p>
            <a:pPr lvl="1"/>
            <a:r>
              <a:rPr lang="en-CA" dirty="0" smtClean="0">
                <a:solidFill>
                  <a:schemeClr val="tx1"/>
                </a:solidFill>
              </a:rPr>
              <a:t>Acts on </a:t>
            </a:r>
            <a:r>
              <a:rPr lang="en-CA" b="1" dirty="0" smtClean="0">
                <a:solidFill>
                  <a:schemeClr val="tx1"/>
                </a:solidFill>
              </a:rPr>
              <a:t>starch</a:t>
            </a:r>
            <a:r>
              <a:rPr lang="en-CA" dirty="0" smtClean="0">
                <a:solidFill>
                  <a:schemeClr val="tx1"/>
                </a:solidFill>
              </a:rPr>
              <a:t> to break it into many molecules of maltose</a:t>
            </a:r>
          </a:p>
          <a:p>
            <a:pPr lvl="1"/>
            <a:r>
              <a:rPr lang="en-CA" dirty="0" smtClean="0">
                <a:solidFill>
                  <a:schemeClr val="tx1"/>
                </a:solidFill>
              </a:rPr>
              <a:t>Maltose is later broken down in the system to glucose</a:t>
            </a:r>
          </a:p>
          <a:p>
            <a:pPr marL="274320" lvl="1" indent="0">
              <a:buNone/>
            </a:pPr>
            <a:endParaRPr lang="en-CA" dirty="0" smtClean="0"/>
          </a:p>
          <a:p>
            <a:pPr>
              <a:lnSpc>
                <a:spcPct val="60000"/>
              </a:lnSpc>
              <a:buNone/>
            </a:pP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					</a:t>
            </a:r>
            <a:r>
              <a:rPr lang="en-US" sz="2800" b="1" i="1" dirty="0" smtClean="0">
                <a:solidFill>
                  <a:srgbClr val="000000"/>
                </a:solidFill>
              </a:rPr>
              <a:t>Amylase</a:t>
            </a:r>
            <a:endParaRPr lang="en-US" sz="2800" b="1" i="1" dirty="0">
              <a:solidFill>
                <a:srgbClr val="000000"/>
              </a:solidFill>
            </a:endParaRPr>
          </a:p>
          <a:p>
            <a:pPr>
              <a:lnSpc>
                <a:spcPct val="60000"/>
              </a:lnSpc>
              <a:buNone/>
            </a:pPr>
            <a:r>
              <a:rPr lang="en-US" sz="2800" b="1" dirty="0">
                <a:solidFill>
                  <a:srgbClr val="000000"/>
                </a:solidFill>
              </a:rPr>
              <a:t>	STARCH +  WATER  -----------&gt; MALTOSE</a:t>
            </a:r>
            <a:endParaRPr lang="en-CA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30774"/>
            <a:ext cx="3168352" cy="220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8697" y="4531950"/>
            <a:ext cx="3365856" cy="213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9090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2" y="2968625"/>
            <a:ext cx="271462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Chemical Digestion: Carbs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686800" cy="4937760"/>
          </a:xfrm>
        </p:spPr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Pancreatic Amylase</a:t>
            </a:r>
            <a:r>
              <a:rPr lang="en-CA" dirty="0" smtClean="0"/>
              <a:t>: Also acts on starch to convert it to maltose</a:t>
            </a:r>
          </a:p>
          <a:p>
            <a:pPr lvl="1"/>
            <a:r>
              <a:rPr lang="en-CA" dirty="0" smtClean="0"/>
              <a:t>Occurs in the </a:t>
            </a:r>
            <a:r>
              <a:rPr lang="en-CA" b="1" dirty="0" smtClean="0"/>
              <a:t>duodenum</a:t>
            </a:r>
            <a:r>
              <a:rPr lang="en-CA" dirty="0" smtClean="0"/>
              <a:t> but produced by the </a:t>
            </a:r>
            <a:r>
              <a:rPr lang="en-CA" b="1" dirty="0" smtClean="0"/>
              <a:t>pancreas</a:t>
            </a:r>
          </a:p>
          <a:p>
            <a:r>
              <a:rPr lang="en-CA" b="1" i="1" dirty="0" smtClean="0">
                <a:solidFill>
                  <a:srgbClr val="00B050"/>
                </a:solidFill>
              </a:rPr>
              <a:t>Maltase</a:t>
            </a:r>
            <a:r>
              <a:rPr lang="en-CA" dirty="0" smtClean="0"/>
              <a:t>: Converts maltose to glucose</a:t>
            </a:r>
          </a:p>
          <a:p>
            <a:pPr lvl="1"/>
            <a:r>
              <a:rPr lang="en-CA" dirty="0" smtClean="0"/>
              <a:t>Produced in the </a:t>
            </a:r>
            <a:r>
              <a:rPr lang="en-CA" b="1" dirty="0" smtClean="0"/>
              <a:t>small intestine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000000"/>
                </a:solidFill>
              </a:rPr>
              <a:t>		            </a:t>
            </a:r>
            <a:r>
              <a:rPr lang="en-US" sz="2800" b="1" i="1" dirty="0" smtClean="0">
                <a:solidFill>
                  <a:srgbClr val="000000"/>
                </a:solidFill>
              </a:rPr>
              <a:t>maltase</a:t>
            </a:r>
            <a:endParaRPr lang="en-US" sz="28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000000"/>
                </a:solidFill>
              </a:rPr>
              <a:t>MALTOSE + WATER ----------------&gt; 2 </a:t>
            </a:r>
            <a:r>
              <a:rPr lang="en-US" sz="2800" b="1" dirty="0" smtClean="0">
                <a:solidFill>
                  <a:srgbClr val="000000"/>
                </a:solidFill>
              </a:rPr>
              <a:t>GLUCOSE </a:t>
            </a:r>
            <a:endParaRPr lang="en-US" sz="2800" b="1" dirty="0">
              <a:solidFill>
                <a:srgbClr val="000000"/>
              </a:solidFill>
            </a:endParaRPr>
          </a:p>
          <a:p>
            <a:endParaRPr lang="en-CA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65104"/>
            <a:ext cx="155098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1414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Chemical Digestion: Protein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Proteases</a:t>
            </a:r>
            <a:r>
              <a:rPr lang="en-CA" dirty="0" smtClean="0"/>
              <a:t>: Break down proteins to </a:t>
            </a:r>
            <a:r>
              <a:rPr lang="en-CA" b="1" dirty="0" smtClean="0"/>
              <a:t>peptides</a:t>
            </a:r>
          </a:p>
          <a:p>
            <a:r>
              <a:rPr lang="en-CA" dirty="0" smtClean="0"/>
              <a:t>Two types of protease:</a:t>
            </a:r>
          </a:p>
          <a:p>
            <a:pPr lvl="1"/>
            <a:r>
              <a:rPr lang="en-CA" b="1" i="1" dirty="0" smtClean="0">
                <a:solidFill>
                  <a:srgbClr val="00B050"/>
                </a:solidFill>
              </a:rPr>
              <a:t>Pepsin</a:t>
            </a:r>
            <a:r>
              <a:rPr lang="en-CA" dirty="0" smtClean="0"/>
              <a:t>: Produced by the gastric glands of the </a:t>
            </a:r>
            <a:r>
              <a:rPr lang="en-CA" b="1" dirty="0" smtClean="0"/>
              <a:t>stomach</a:t>
            </a:r>
          </a:p>
          <a:p>
            <a:pPr lvl="1"/>
            <a:r>
              <a:rPr lang="en-CA" b="1" i="1" dirty="0" smtClean="0">
                <a:solidFill>
                  <a:srgbClr val="00B050"/>
                </a:solidFill>
              </a:rPr>
              <a:t>Trypsin</a:t>
            </a:r>
            <a:r>
              <a:rPr lang="en-CA" dirty="0" smtClean="0"/>
              <a:t>: Produced by the </a:t>
            </a:r>
            <a:r>
              <a:rPr lang="en-CA" b="1" dirty="0" smtClean="0"/>
              <a:t>pancreas</a:t>
            </a:r>
          </a:p>
          <a:p>
            <a:pPr lvl="1"/>
            <a:endParaRPr lang="en-CA" dirty="0"/>
          </a:p>
          <a:p>
            <a:pPr lvl="1"/>
            <a:endParaRPr lang="en-CA" dirty="0" smtClean="0"/>
          </a:p>
          <a:p>
            <a:r>
              <a:rPr lang="en-CA" b="1" i="1" dirty="0" smtClean="0">
                <a:solidFill>
                  <a:srgbClr val="00B050"/>
                </a:solidFill>
              </a:rPr>
              <a:t>Peptidases</a:t>
            </a:r>
            <a:r>
              <a:rPr lang="en-CA" dirty="0" smtClean="0"/>
              <a:t>: Break down peptides into amino acids</a:t>
            </a:r>
          </a:p>
          <a:p>
            <a:pPr lvl="1"/>
            <a:r>
              <a:rPr lang="en-CA" dirty="0" smtClean="0"/>
              <a:t>Produced by the </a:t>
            </a:r>
            <a:r>
              <a:rPr lang="en-CA" b="1" dirty="0" smtClean="0"/>
              <a:t>small intestine</a:t>
            </a:r>
            <a:endParaRPr lang="en-CA" b="1" dirty="0"/>
          </a:p>
        </p:txBody>
      </p:sp>
      <p:sp>
        <p:nvSpPr>
          <p:cNvPr id="4" name="Rectangle 3"/>
          <p:cNvSpPr/>
          <p:nvPr/>
        </p:nvSpPr>
        <p:spPr>
          <a:xfrm>
            <a:off x="759736" y="3212976"/>
            <a:ext cx="72728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i="1" dirty="0" smtClean="0">
                <a:solidFill>
                  <a:srgbClr val="000000"/>
                </a:solidFill>
              </a:rPr>
              <a:t> 	</a:t>
            </a:r>
            <a:r>
              <a:rPr lang="en-US" sz="2800" i="1" dirty="0" smtClean="0">
                <a:solidFill>
                  <a:srgbClr val="000000"/>
                </a:solidFill>
              </a:rPr>
              <a:t>	         </a:t>
            </a:r>
            <a:r>
              <a:rPr lang="en-US" sz="2800" b="1" i="1" dirty="0" smtClean="0">
                <a:solidFill>
                  <a:srgbClr val="000000"/>
                </a:solidFill>
              </a:rPr>
              <a:t>Pepsin/Trypsin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Protein + Water ----------------&gt; Peptides</a:t>
            </a:r>
            <a:endParaRPr lang="en-CA" sz="2800" dirty="0"/>
          </a:p>
        </p:txBody>
      </p:sp>
      <p:sp>
        <p:nvSpPr>
          <p:cNvPr id="5" name="Rectangle 4"/>
          <p:cNvSpPr/>
          <p:nvPr/>
        </p:nvSpPr>
        <p:spPr>
          <a:xfrm>
            <a:off x="762000" y="5334000"/>
            <a:ext cx="779274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solidFill>
                  <a:srgbClr val="000000"/>
                </a:solidFill>
              </a:rPr>
              <a:t> 	</a:t>
            </a:r>
            <a:r>
              <a:rPr lang="en-US" sz="2800" dirty="0" smtClean="0">
                <a:solidFill>
                  <a:srgbClr val="000000"/>
                </a:solidFill>
              </a:rPr>
              <a:t>                 </a:t>
            </a:r>
            <a:r>
              <a:rPr lang="en-US" sz="2800" b="1" i="1" dirty="0" smtClean="0">
                <a:solidFill>
                  <a:srgbClr val="000000"/>
                </a:solidFill>
              </a:rPr>
              <a:t>Peptidases</a:t>
            </a:r>
            <a:endParaRPr lang="en-US" sz="2800" b="1" i="1" dirty="0" smtClean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Peptides + Water ----------------&gt; amino acids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28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Chemical Digestion: Fats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i="1" dirty="0" smtClean="0">
                <a:solidFill>
                  <a:srgbClr val="00B050"/>
                </a:solidFill>
              </a:rPr>
              <a:t>Bile</a:t>
            </a:r>
            <a:r>
              <a:rPr lang="en-CA" dirty="0" smtClean="0"/>
              <a:t>: Breaks down fat into </a:t>
            </a:r>
            <a:r>
              <a:rPr lang="en-CA" b="1" dirty="0" smtClean="0"/>
              <a:t>fat droplets </a:t>
            </a:r>
            <a:r>
              <a:rPr lang="en-CA" dirty="0" smtClean="0"/>
              <a:t>in the duodenum</a:t>
            </a:r>
          </a:p>
          <a:p>
            <a:pPr lvl="1"/>
            <a:r>
              <a:rPr lang="en-CA" dirty="0" smtClean="0"/>
              <a:t>Produced by the </a:t>
            </a:r>
            <a:r>
              <a:rPr lang="en-CA" b="1" dirty="0" smtClean="0"/>
              <a:t>liver</a:t>
            </a:r>
          </a:p>
          <a:p>
            <a:pPr lvl="1"/>
            <a:r>
              <a:rPr lang="en-CA" dirty="0" smtClean="0"/>
              <a:t>Stored in the </a:t>
            </a:r>
            <a:r>
              <a:rPr lang="en-CA" b="1" dirty="0" smtClean="0"/>
              <a:t>gall bladder</a:t>
            </a:r>
          </a:p>
          <a:p>
            <a:r>
              <a:rPr lang="en-CA" i="1" dirty="0" smtClean="0"/>
              <a:t>Bile is not an enzyme</a:t>
            </a:r>
          </a:p>
          <a:p>
            <a:pPr>
              <a:buNone/>
            </a:pPr>
            <a:endParaRPr lang="en-CA" i="1" dirty="0" smtClean="0"/>
          </a:p>
          <a:p>
            <a:pPr>
              <a:buNone/>
            </a:pPr>
            <a:endParaRPr lang="en-CA" b="1" i="1" dirty="0" smtClean="0">
              <a:solidFill>
                <a:srgbClr val="00B050"/>
              </a:solidFill>
            </a:endParaRPr>
          </a:p>
          <a:p>
            <a:r>
              <a:rPr lang="en-CA" b="1" i="1" dirty="0" smtClean="0">
                <a:solidFill>
                  <a:srgbClr val="00B050"/>
                </a:solidFill>
              </a:rPr>
              <a:t>Lipase</a:t>
            </a:r>
            <a:r>
              <a:rPr lang="en-CA" dirty="0" smtClean="0"/>
              <a:t>: Breaks down fat droplets into </a:t>
            </a:r>
            <a:r>
              <a:rPr lang="en-CA" b="1" dirty="0" smtClean="0"/>
              <a:t>glycerol</a:t>
            </a:r>
            <a:r>
              <a:rPr lang="en-CA" dirty="0" smtClean="0"/>
              <a:t> and </a:t>
            </a:r>
            <a:r>
              <a:rPr lang="en-CA" b="1" dirty="0" smtClean="0"/>
              <a:t>3 fatty acids</a:t>
            </a:r>
          </a:p>
          <a:p>
            <a:pPr lvl="1"/>
            <a:r>
              <a:rPr lang="en-CA" dirty="0" smtClean="0"/>
              <a:t>Produced by the </a:t>
            </a:r>
            <a:r>
              <a:rPr lang="en-CA" b="1" dirty="0" smtClean="0"/>
              <a:t>pancreas</a:t>
            </a:r>
            <a:endParaRPr lang="en-CA" b="1" dirty="0"/>
          </a:p>
        </p:txBody>
      </p:sp>
      <p:sp>
        <p:nvSpPr>
          <p:cNvPr id="4" name="Rectangle 3"/>
          <p:cNvSpPr/>
          <p:nvPr/>
        </p:nvSpPr>
        <p:spPr>
          <a:xfrm>
            <a:off x="1371600" y="3429000"/>
            <a:ext cx="648072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b="1" i="1" dirty="0" smtClean="0">
                <a:solidFill>
                  <a:srgbClr val="000000"/>
                </a:solidFill>
              </a:rPr>
              <a:t> 	</a:t>
            </a:r>
            <a:r>
              <a:rPr lang="en-US" b="1" i="1" dirty="0">
                <a:solidFill>
                  <a:srgbClr val="000000"/>
                </a:solidFill>
              </a:rPr>
              <a:t>	 </a:t>
            </a:r>
            <a:r>
              <a:rPr lang="en-US" b="1" i="1" dirty="0" smtClean="0">
                <a:solidFill>
                  <a:srgbClr val="000000"/>
                </a:solidFill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</a:rPr>
              <a:t>Bile</a:t>
            </a:r>
            <a:endParaRPr lang="en-US" sz="2800" b="1" dirty="0" smtClean="0">
              <a:solidFill>
                <a:srgbClr val="000000"/>
              </a:solidFill>
            </a:endParaRPr>
          </a:p>
          <a:p>
            <a:pPr algn="ctr">
              <a:lnSpc>
                <a:spcPct val="700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Fat -----------&gt; Fat Droplets</a:t>
            </a:r>
            <a:endParaRPr lang="en-CA" sz="2800" dirty="0"/>
          </a:p>
        </p:txBody>
      </p:sp>
      <p:sp>
        <p:nvSpPr>
          <p:cNvPr id="5" name="Rectangle 4"/>
          <p:cNvSpPr/>
          <p:nvPr/>
        </p:nvSpPr>
        <p:spPr>
          <a:xfrm>
            <a:off x="304800" y="5257800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i="1" dirty="0" smtClean="0">
                <a:solidFill>
                  <a:srgbClr val="000000"/>
                </a:solidFill>
              </a:rPr>
              <a:t>	</a:t>
            </a:r>
            <a:r>
              <a:rPr lang="en-US" sz="2600" b="1" i="1" dirty="0" smtClean="0">
                <a:solidFill>
                  <a:srgbClr val="000000"/>
                </a:solidFill>
              </a:rPr>
              <a:t>                       </a:t>
            </a:r>
            <a:r>
              <a:rPr lang="en-US" sz="2600" b="1" i="1" dirty="0" smtClean="0">
                <a:solidFill>
                  <a:srgbClr val="000000"/>
                </a:solidFill>
              </a:rPr>
              <a:t>Lipase</a:t>
            </a:r>
            <a:endParaRPr lang="en-US" sz="2600" b="1" dirty="0" smtClean="0">
              <a:solidFill>
                <a:srgbClr val="000000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en-US" sz="2600" b="1" dirty="0" smtClean="0">
                <a:solidFill>
                  <a:srgbClr val="000000"/>
                </a:solidFill>
              </a:rPr>
              <a:t>Fat droplets + Water --------------&gt; Glycerol + 3 Fatty Acids</a:t>
            </a:r>
            <a:endParaRPr lang="en-US" sz="2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69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Emulsification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050904" cy="4937760"/>
          </a:xfrm>
        </p:spPr>
        <p:txBody>
          <a:bodyPr/>
          <a:lstStyle/>
          <a:p>
            <a:r>
              <a:rPr lang="en-CA" b="1" dirty="0" smtClean="0"/>
              <a:t>Emulsification</a:t>
            </a:r>
            <a:r>
              <a:rPr lang="en-CA" dirty="0" smtClean="0"/>
              <a:t> is the process that breaks down fats into fat droplets</a:t>
            </a:r>
          </a:p>
          <a:p>
            <a:r>
              <a:rPr lang="en-CA" dirty="0" smtClean="0"/>
              <a:t>A person who has had his gall bladder removed will have trouble digesting fatty foods</a:t>
            </a:r>
          </a:p>
          <a:p>
            <a:r>
              <a:rPr lang="en-CA" dirty="0" smtClean="0"/>
              <a:t>The gall bladder stores bile for use at the proper time during the digestive process</a:t>
            </a:r>
            <a:endParaRPr lang="en-CA" dirty="0"/>
          </a:p>
        </p:txBody>
      </p:sp>
      <p:pic>
        <p:nvPicPr>
          <p:cNvPr id="4" name="Picture 4" descr="f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70138" y="647"/>
            <a:ext cx="3651657" cy="3504357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81400"/>
            <a:ext cx="34575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9532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344</TotalTime>
  <Words>958</Words>
  <Application>Microsoft Office PowerPoint</Application>
  <PresentationFormat>On-screen Show (4:3)</PresentationFormat>
  <Paragraphs>123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Origin</vt:lpstr>
      <vt:lpstr>Human Biology: Digestive System</vt:lpstr>
      <vt:lpstr>Today’s Objectives</vt:lpstr>
      <vt:lpstr>Today’s Objectives</vt:lpstr>
      <vt:lpstr>Review</vt:lpstr>
      <vt:lpstr>Chemical Digestion: Carbs</vt:lpstr>
      <vt:lpstr>Chemical Digestion: Carbs</vt:lpstr>
      <vt:lpstr>Chemical Digestion: Protein</vt:lpstr>
      <vt:lpstr>Chemical Digestion: Fats</vt:lpstr>
      <vt:lpstr>Emulsification</vt:lpstr>
      <vt:lpstr>Emulsification</vt:lpstr>
      <vt:lpstr>Digestive actions of Gastric, Pancreatic, and Intestinal Juices</vt:lpstr>
      <vt:lpstr>Digestive actions of Gastric, Pancreatic, and Intestinal Juices</vt:lpstr>
      <vt:lpstr>Control of Gastric (stomach) Secretions</vt:lpstr>
      <vt:lpstr>Control of Gastric (stomach) Secretions</vt:lpstr>
      <vt:lpstr>Control of Intestinal Secretions</vt:lpstr>
      <vt:lpstr>Control of Intestinal Secretions</vt:lpstr>
      <vt:lpstr>The Role of Insulin</vt:lpstr>
      <vt:lpstr>The Role of Glucagon</vt:lpstr>
      <vt:lpstr>Pancreas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Biology: Digestive System</dc:title>
  <dc:creator>T-rev</dc:creator>
  <cp:lastModifiedBy>User</cp:lastModifiedBy>
  <cp:revision>30</cp:revision>
  <dcterms:created xsi:type="dcterms:W3CDTF">2013-02-24T13:17:26Z</dcterms:created>
  <dcterms:modified xsi:type="dcterms:W3CDTF">2013-12-27T04:02:11Z</dcterms:modified>
</cp:coreProperties>
</file>